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Viga"/>
      <p:regular r:id="rId44"/>
    </p:embeddedFont>
    <p:embeddedFont>
      <p:font typeface="Rubik"/>
      <p:regular r:id="rId45"/>
      <p:bold r:id="rId46"/>
      <p:italic r:id="rId47"/>
      <p:boldItalic r:id="rId48"/>
    </p:embeddedFont>
    <p:embeddedFont>
      <p:font typeface="DM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7">
          <p15:clr>
            <a:srgbClr val="747775"/>
          </p15:clr>
        </p15:guide>
        <p15:guide id="2" orient="horz" pos="680">
          <p15:clr>
            <a:srgbClr val="747775"/>
          </p15:clr>
        </p15:guide>
        <p15:guide id="3" orient="horz" pos="907">
          <p15:clr>
            <a:srgbClr val="747775"/>
          </p15:clr>
        </p15:guide>
        <p15:guide id="4" orient="horz" pos="1814">
          <p15:clr>
            <a:srgbClr val="747775"/>
          </p15:clr>
        </p15:guide>
        <p15:guide id="5" orient="horz" pos="2721">
          <p15:clr>
            <a:srgbClr val="747775"/>
          </p15:clr>
        </p15:guide>
        <p15:guide id="6" pos="340">
          <p15:clr>
            <a:srgbClr val="747775"/>
          </p15:clr>
        </p15:guide>
        <p15:guide id="7" pos="5419">
          <p15:clr>
            <a:srgbClr val="747775"/>
          </p15:clr>
        </p15:guide>
        <p15:guide id="8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A268A0-1B79-410D-8CF6-78F24F4AA6B8}">
  <a:tblStyle styleId="{A6A268A0-1B79-410D-8CF6-78F24F4AA6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 orient="horz"/>
        <p:guide pos="680" orient="horz"/>
        <p:guide pos="907" orient="horz"/>
        <p:guide pos="1814" orient="horz"/>
        <p:guide pos="2721" orient="horz"/>
        <p:guide pos="340"/>
        <p:guide pos="5419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Viga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ubik-bold.fntdata"/><Relationship Id="rId45" Type="http://schemas.openxmlformats.org/officeDocument/2006/relationships/font" Target="fonts/Rubik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ubik-boldItalic.fntdata"/><Relationship Id="rId47" Type="http://schemas.openxmlformats.org/officeDocument/2006/relationships/font" Target="fonts/Rubik-italic.fntdata"/><Relationship Id="rId49" Type="http://schemas.openxmlformats.org/officeDocument/2006/relationships/font" Target="fonts/DM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DMSans-italic.fntdata"/><Relationship Id="rId50" Type="http://schemas.openxmlformats.org/officeDocument/2006/relationships/font" Target="fonts/DMSans-bold.fntdata"/><Relationship Id="rId52" Type="http://schemas.openxmlformats.org/officeDocument/2006/relationships/font" Target="fonts/DM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4b1f8c854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g364b1f8c854_0_1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4b1f8c854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g364b1f8c854_0_1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4b1f8c854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364b1f8c854_0_14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4b1f8c854_0_1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g364b1f8c854_0_1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64b1f8c854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/>
              <a:t>Resultados: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1.</a:t>
            </a:r>
            <a:br>
              <a:rPr lang="es-419"/>
            </a:br>
            <a:r>
              <a:rPr lang="es-419"/>
              <a:t>print(“Bienvenido a la Calculadora de Edad”)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nombre = input("¿Cuál es tu nombre? 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anio_nacimiento = input("¿En qué año naciste? 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anio_actual = 2025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anio_nacimiento = int(anio_nacimiento)  #3. Convierte la entrada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edad = anio_actual - anio_nacimiento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print(f"Edad: {edad}")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print(f"Tipo de dato de la edad: {type(edad)}")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anio_txt = "1995"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anio_convertido = int(anio_txt)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print(f"Año como texto: {anio_txt} (tipo: {type(anio_txt)})")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print(f"Año convertido: {anio_convertido} (tipo: {type(anio_convertido)})")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mayor_de_edad = edad &gt;= 18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print(f"¿Eres mayor de edad? {mayor_de_edad}")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print(f"\n¡Hola {nombre}! Tienes {edad} años.")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print(“Gracias por usar la Calculadora de Edad)</a:t>
            </a:r>
            <a:endParaRPr/>
          </a:p>
        </p:txBody>
      </p:sp>
      <p:sp>
        <p:nvSpPr>
          <p:cNvPr id="457" name="Google Shape;457;g364b1f8c854_0_14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64b1f8c854_0_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g364b1f8c854_0_1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4b1f8c854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g364b1f8c854_0_14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64b1f8c854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g364b1f8c854_0_14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64b1f8c854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0" name="Google Shape;490;g364b1f8c854_0_1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64b1f8c854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g364b1f8c854_0_14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64b1f8c854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g364b1f8c854_0_14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64b1f8c854_0_13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364b1f8c854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64b1f8c854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/>
              <a:t>Resultados: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1.</a:t>
            </a:r>
            <a:br>
              <a:rPr lang="es-419"/>
            </a:br>
            <a:r>
              <a:rPr lang="es-419"/>
              <a:t>print(“Bienvenido a la Calculadora de Edad”)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nombre = input("¿Cuál es tu nombre? 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anio_nacimiento = input("¿En qué año naciste? 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anio_actual = 2025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anio_nacimiento = int(anio_nacimiento)  #3. Convierte la entrada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edad = anio_actual - anio_nacimiento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print(f"Edad: {edad}")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print(f"Tipo de dato de la edad: {type(edad)}")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anio_txt = "1995"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anio_convertido = int(anio_txt)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print(f"Año como texto: {anio_txt} (tipo: {type(anio_txt)})")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print(f"Año convertido: {anio_convertido} (tipo: {type(anio_convertido)})")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mayor_de_edad = edad &gt;= 18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print(f"¿Eres mayor de edad? {mayor_de_edad}")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print(f"\n¡Hola {nombre}! Tienes {edad} años.")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print(“Gracias por usar la Calculadora de Edad)</a:t>
            </a:r>
            <a:endParaRPr/>
          </a:p>
        </p:txBody>
      </p:sp>
      <p:sp>
        <p:nvSpPr>
          <p:cNvPr id="517" name="Google Shape;517;g364b1f8c854_0_1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64b1f8c854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g364b1f8c854_0_14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64b1f8c854_0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3" name="Google Shape;533;g364b1f8c854_0_14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64b1f8c854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1" name="Google Shape;541;g364b1f8c854_0_15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64b1f8c854_0_1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8" name="Google Shape;548;g364b1f8c854_0_15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64b1f8c854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5" name="Google Shape;555;g364b1f8c854_0_1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64b1f8c854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3" name="Google Shape;563;g364b1f8c854_0_1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64b1f8c854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1" name="Google Shape;571;g364b1f8c854_0_15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816f8563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8" name="Google Shape;578;g3816f8563c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64b1f8c854_0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/>
              <a:t>Resultados: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Preparar estructuras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productos = []  # Lista para almacenar diccionarios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s-419"/>
            </a:br>
            <a:r>
              <a:rPr lang="es-419"/>
              <a:t>Print(“Bienvenido al programa de Lista de compras”)</a:t>
            </a:r>
            <a:br>
              <a:rPr lang="es-419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Recolección de datos</a:t>
            </a:r>
            <a:br>
              <a:rPr lang="es-419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for i in range(3):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print(f"Ingresa el producto {i + 1}:")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nombre = input("Nombre: 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precio = float(input("Precio: "))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# Crear diccionario y agregarlo a la lista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producto = {"nombre": nombre, "precio": precio}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productos.append(producto)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print()  # Línea en blanco para separar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Procesamiento</a:t>
            </a:r>
            <a:br>
              <a:rPr lang="es-419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total_pagar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producto_mas_caro = productos[0]  # Inicializar con el primero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Recorrer productos para calcular estadísticas</a:t>
            </a:r>
            <a:br>
              <a:rPr lang="es-419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for producto in productos: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total_pagar += producto["precio"]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# Comparar para encontrar más caro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if producto["precio"] &gt; producto_mas_caro["precio"]: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    producto_mas_caro = producto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Presentación de resultados</a:t>
            </a:r>
            <a:br>
              <a:rPr lang="es-419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print("=== RESUMEN DE COMPRA ===")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Lista numerada de productos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for i, producto in enumerate(productos, 1):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print(f"{i}. {producto['nombre']} - ${producto['precio']:.2f}")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Estadísticas calculadas</a:t>
            </a:r>
            <a:br>
              <a:rPr lang="es-419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print(f"\nTotal a pagar: ${total_pagar:.2f}")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print(f"Producto más caro: {producto_mas_caro['nombre']} (${producto_mas_caro['precio']:.2f})")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6" name="Google Shape;586;g364b1f8c854_0_1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4b1f8c854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64b1f8c854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6520f5bb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36520f5bb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652566ee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3" name="Google Shape;603;g3652566eea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64b1f8c854_0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364b1f8c854_0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4b1f8c854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64b1f8c854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64b1f8c854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64b1f8c854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4b1f8c854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64b1f8c854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4b1f8c854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g364b1f8c854_0_1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64b1f8c854_0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364b1f8c854_0_1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64b1f8c854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g364b1f8c854_0_14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52" name="Google Shape;52;p1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Google Shape;54;p1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55" name="Google Shape;55;p1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61" name="Google Shape;61;p1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2" name="Google Shape;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65" name="Google Shape;65;p1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" name="Google Shape;67;p1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68" name="Google Shape;68;p1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70" name="Google Shape;70;p1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75" name="Google Shape;75;p14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1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77" name="Google Shape;77;p1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5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81" name="Google Shape;81;p15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15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84" name="Google Shape;84;p15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86" name="Google Shape;86;p15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91" name="Google Shape;91;p1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1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93" name="Google Shape;93;p1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8" name="Google Shape;98;p1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99" name="Google Shape;99;p1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" name="Google Shape;100;p1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" name="Google Shape;103;p1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11700" y="781525"/>
            <a:ext cx="3995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11700" y="2834125"/>
            <a:ext cx="3837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63" y="324325"/>
            <a:ext cx="1374612" cy="3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219363" y="4223113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7755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6">
          <p15:clr>
            <a:srgbClr val="E46962"/>
          </p15:clr>
        </p15:guide>
        <p15:guide id="2" pos="1052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0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21" name="Google Shape;121;p20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" name="Google Shape;123;p20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24" name="Google Shape;124;p20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0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26" name="Google Shape;126;p20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20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30" name="Google Shape;130;p20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1" name="Google Shape;13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1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34" name="Google Shape;134;p21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" name="Google Shape;136;p21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37" name="Google Shape;137;p21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1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39" name="Google Shape;139;p21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1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43" name="Google Shape;143;p21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4" name="Google Shape;14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47" name="Google Shape;147;p2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2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50" name="Google Shape;150;p2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52" name="Google Shape;152;p22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2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57" name="Google Shape;157;p22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" name="Google Shape;158;p2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59" name="Google Shape;159;p2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2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64" name="Google Shape;164;p2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" name="Google Shape;166;p2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67" name="Google Shape;167;p2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169" name="Google Shape;169;p2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2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73" name="Google Shape;173;p23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Google Shape;174;p2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75" name="Google Shape;175;p2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79" name="Google Shape;179;p2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" name="Google Shape;181;p2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82" name="Google Shape;182;p2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84" name="Google Shape;184;p2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8068BB">
              <a:alpha val="8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2">
            <a:alphaModFix/>
          </a:blip>
          <a:srcRect b="0" l="43333" r="0" t="0"/>
          <a:stretch/>
        </p:blipFill>
        <p:spPr>
          <a:xfrm>
            <a:off x="0" y="0"/>
            <a:ext cx="3798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97" name="Google Shape;197;p2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" name="Google Shape;198;p2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99" name="Google Shape;199;p2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 rotWithShape="1">
          <a:blip r:embed="rId2">
            <a:alphaModFix/>
          </a:blip>
          <a:srcRect b="0" l="45560" r="0" t="0"/>
          <a:stretch/>
        </p:blipFill>
        <p:spPr>
          <a:xfrm>
            <a:off x="0" y="450"/>
            <a:ext cx="3798652" cy="51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 rotWithShape="1">
          <a:blip r:embed="rId2">
            <a:alphaModFix/>
          </a:blip>
          <a:srcRect b="0" l="43394" r="0" t="0"/>
          <a:stretch/>
        </p:blipFill>
        <p:spPr>
          <a:xfrm>
            <a:off x="0" y="0"/>
            <a:ext cx="3798650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 rotWithShape="1">
          <a:blip r:embed="rId2">
            <a:alphaModFix/>
          </a:blip>
          <a:srcRect b="0" l="45302" r="2500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25" name="Google Shape;225;p2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6" name="Google Shape;226;p2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27" name="Google Shape;227;p2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 rotWithShape="1">
          <a:blip r:embed="rId2">
            <a:alphaModFix/>
          </a:blip>
          <a:srcRect b="0" l="43214" r="4588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7710975" y="4582562"/>
            <a:ext cx="12924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3318" y="4844227"/>
            <a:ext cx="1287649" cy="14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0" name="Google Shape;240;p30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41" name="Google Shape;241;p30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30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43" name="Google Shape;243;p30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5" name="Google Shape;245;p30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"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31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54" name="Google Shape;254;p31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5" name="Google Shape;25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2"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3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64" name="Google Shape;264;p32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5" name="Google Shape;265;p3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66" name="Google Shape;266;p3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 1">
  <p:cSld name="CUSTOM_2_1"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76" name="Google Shape;276;p33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Google Shape;277;p3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78" name="Google Shape;278;p3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 1">
  <p:cSld name="BIG_NUMBER_1"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602" y="0"/>
            <a:ext cx="6711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283" name="Google Shape;283;p3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84" name="Google Shape;284;p34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5" name="Google Shape;285;p3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86" name="Google Shape;286;p3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8" name="Google Shape;288;p3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 rotWithShape="1">
          <a:blip r:embed="rId2">
            <a:alphaModFix amt="42000"/>
          </a:blip>
          <a:srcRect b="1177" l="0" r="6173" t="3064"/>
          <a:stretch/>
        </p:blipFill>
        <p:spPr>
          <a:xfrm>
            <a:off x="2264825" y="0"/>
            <a:ext cx="6879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293" name="Google Shape;293;p3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94" name="Google Shape;294;p3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5" name="Google Shape;295;p3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96" name="Google Shape;296;p3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8" name="Google Shape;298;p3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35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6"/>
          <p:cNvPicPr preferRelativeResize="0"/>
          <p:nvPr/>
        </p:nvPicPr>
        <p:blipFill rotWithShape="1">
          <a:blip r:embed="rId2">
            <a:alphaModFix/>
          </a:blip>
          <a:srcRect b="675" l="0" r="0" t="0"/>
          <a:stretch/>
        </p:blipFill>
        <p:spPr>
          <a:xfrm>
            <a:off x="7298538" y="0"/>
            <a:ext cx="1883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/>
          <p:nvPr/>
        </p:nvSpPr>
        <p:spPr>
          <a:xfrm>
            <a:off x="311700" y="445025"/>
            <a:ext cx="66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4" name="Google Shape;304;p3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05" name="Google Shape;305;p3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6" name="Google Shape;306;p3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07" name="Google Shape;307;p3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9" name="Google Shape;309;p3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 3">
  <p:cSld name="CUSTOM_1_1_3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7"/>
          <p:cNvSpPr txBox="1"/>
          <p:nvPr/>
        </p:nvSpPr>
        <p:spPr>
          <a:xfrm>
            <a:off x="265500" y="18427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265500" y="3412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6" name="Google Shape;316;p3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17" name="Google Shape;317;p3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8" name="Google Shape;318;p3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1" name="Google Shape;321;p37"/>
          <p:cNvSpPr txBox="1"/>
          <p:nvPr/>
        </p:nvSpPr>
        <p:spPr>
          <a:xfrm>
            <a:off x="7475028" y="44918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567366" y="48364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ayerd">
  <p:cSld name="CUSTOM_1_1_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93830"/>
            <a:ext cx="9144000" cy="282244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409638" y="2261225"/>
            <a:ext cx="362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5187313" y="2261225"/>
            <a:ext cx="374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9" name="Google Shape;329;p3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30" name="Google Shape;330;p3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" name="Google Shape;331;p3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32" name="Google Shape;332;p3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4" name="Google Shape;334;p3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 1">
  <p:cSld name="VERTICAL_TITLE_AND_VERTICAL_TEXT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9" name="Google Shape;339;p39"/>
          <p:cNvGrpSpPr/>
          <p:nvPr/>
        </p:nvGrpSpPr>
        <p:grpSpPr>
          <a:xfrm>
            <a:off x="7933414" y="172755"/>
            <a:ext cx="997270" cy="258920"/>
            <a:chOff x="7348059" y="4597904"/>
            <a:chExt cx="1491133" cy="386564"/>
          </a:xfrm>
        </p:grpSpPr>
        <p:sp>
          <p:nvSpPr>
            <p:cNvPr id="340" name="Google Shape;340;p39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" name="Google Shape;341;p39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42" name="Google Shape;342;p39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9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dk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40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346" name="Google Shape;346;p40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8" name="Google Shape;348;p40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349" name="Google Shape;349;p40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351" name="Google Shape;351;p40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44" y="172984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28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4.xml"/><Relationship Id="rId6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python.org/downloads" TargetMode="External"/><Relationship Id="rId4" Type="http://schemas.openxmlformats.org/officeDocument/2006/relationships/hyperlink" Target="http://code.visualstudio.com" TargetMode="External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ode.visualstudio.com" TargetMode="External"/><Relationship Id="rId4" Type="http://schemas.openxmlformats.org/officeDocument/2006/relationships/hyperlink" Target="http://python.org/downloads" TargetMode="External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1" title="Forma_triangular_redondeada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41"/>
          <p:cNvGrpSpPr/>
          <p:nvPr/>
        </p:nvGrpSpPr>
        <p:grpSpPr>
          <a:xfrm>
            <a:off x="295575" y="1080000"/>
            <a:ext cx="5061900" cy="1287075"/>
            <a:chOff x="540000" y="1033025"/>
            <a:chExt cx="5061900" cy="1287075"/>
          </a:xfrm>
        </p:grpSpPr>
        <p:sp>
          <p:nvSpPr>
            <p:cNvPr id="360" name="Google Shape;360;p41"/>
            <p:cNvSpPr txBox="1"/>
            <p:nvPr/>
          </p:nvSpPr>
          <p:spPr>
            <a:xfrm>
              <a:off x="540000" y="1033025"/>
              <a:ext cx="5061900" cy="7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4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Fundamentos IA</a:t>
              </a:r>
              <a:endParaRPr b="0" i="0" sz="46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361" name="Google Shape;361;p41"/>
            <p:cNvSpPr txBox="1"/>
            <p:nvPr/>
          </p:nvSpPr>
          <p:spPr>
            <a:xfrm>
              <a:off x="540000" y="1630700"/>
              <a:ext cx="46602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2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Introducción IA y datos</a:t>
              </a:r>
              <a:endParaRPr sz="26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Clase 3  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50"/>
          <p:cNvSpPr txBox="1"/>
          <p:nvPr/>
        </p:nvSpPr>
        <p:spPr>
          <a:xfrm>
            <a:off x="2556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¿Qué es Jupyter?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35" name="Google Shape;435;p50"/>
          <p:cNvSpPr txBox="1"/>
          <p:nvPr/>
        </p:nvSpPr>
        <p:spPr>
          <a:xfrm>
            <a:off x="540000" y="1609775"/>
            <a:ext cx="39585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Cuadernos interactivos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(.ipynb) que permiten: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Código paso a paso con resultados inmediatos (tablas y gráficos)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Documentación clara con Markdown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Aprendizaje interactivo y exploración de datos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6" name="Google Shape;436;p50" title="ChatGPT Image 18 ago 2025, 04_56_56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225" y="1126049"/>
            <a:ext cx="2516951" cy="25169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437" name="Google Shape;437;p50"/>
          <p:cNvGrpSpPr/>
          <p:nvPr/>
        </p:nvGrpSpPr>
        <p:grpSpPr>
          <a:xfrm>
            <a:off x="217225" y="3830125"/>
            <a:ext cx="2612567" cy="609225"/>
            <a:chOff x="217225" y="4204750"/>
            <a:chExt cx="2612567" cy="609225"/>
          </a:xfrm>
        </p:grpSpPr>
        <p:pic>
          <p:nvPicPr>
            <p:cNvPr id="438" name="Google Shape;438;p50" title="Guía Presentaciones Saber Emprender Final.png"/>
            <p:cNvPicPr preferRelativeResize="0"/>
            <p:nvPr/>
          </p:nvPicPr>
          <p:blipFill rotWithShape="1">
            <a:blip r:embed="rId4">
              <a:alphaModFix/>
            </a:blip>
            <a:srcRect b="37186" l="30098" r="28104" t="39248"/>
            <a:stretch/>
          </p:blipFill>
          <p:spPr>
            <a:xfrm>
              <a:off x="217225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50" title="Guía Presentaciones Saber Emprender Final.png"/>
            <p:cNvPicPr preferRelativeResize="0"/>
            <p:nvPr/>
          </p:nvPicPr>
          <p:blipFill rotWithShape="1">
            <a:blip r:embed="rId4">
              <a:alphaModFix/>
            </a:blip>
            <a:srcRect b="37186" l="30098" r="28104" t="39248"/>
            <a:stretch/>
          </p:blipFill>
          <p:spPr>
            <a:xfrm>
              <a:off x="689889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50"/>
          <p:cNvSpPr txBox="1"/>
          <p:nvPr/>
        </p:nvSpPr>
        <p:spPr>
          <a:xfrm>
            <a:off x="217225" y="3909562"/>
            <a:ext cx="245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Markdown (.md)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51"/>
          <p:cNvSpPr txBox="1"/>
          <p:nvPr/>
        </p:nvSpPr>
        <p:spPr>
          <a:xfrm>
            <a:off x="2556000" y="360000"/>
            <a:ext cx="403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Conceptos esenciales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Del entorno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7" name="Google Shape;447;p51"/>
          <p:cNvSpPr txBox="1"/>
          <p:nvPr/>
        </p:nvSpPr>
        <p:spPr>
          <a:xfrm>
            <a:off x="2079475" y="1477050"/>
            <a:ext cx="46071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Editor (VS Code):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donde escribes y ejecutas código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Extensión: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complemento que añade funcionalidades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Intérprete: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motor que ejecuta lenguajes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IntelliSense: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autocompletado y ayuda contextual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Terminal integrada: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consola dentro del editor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Depurador: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herramienta para ejecutar código paso a paso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Script: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programa lineal en texto plano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Notebook: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Documento interactivo con código y resultados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52"/>
          <p:cNvSpPr txBox="1"/>
          <p:nvPr/>
        </p:nvSpPr>
        <p:spPr>
          <a:xfrm>
            <a:off x="2556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Buenas prácticas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4" name="Google Shape;454;p52"/>
          <p:cNvSpPr txBox="1"/>
          <p:nvPr/>
        </p:nvSpPr>
        <p:spPr>
          <a:xfrm>
            <a:off x="1890750" y="1837625"/>
            <a:ext cx="56376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Organizar estructura: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Una carpeta por proyecto con nombres descriptivos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Configurar Auto Save: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Evita perder cambios no guardados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Verificar intérprete: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Seleccionar el lenguaje correcto antes de ejecutar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Revisar código IA: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Entender y validar sugerencias automáticas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Documentar código: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Comentarios claros y ejemplos prácticos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/>
        </p:nvSpPr>
        <p:spPr>
          <a:xfrm>
            <a:off x="1096425" y="360000"/>
            <a:ext cx="693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Preparación del entorno</a:t>
            </a:r>
            <a:endParaRPr sz="1500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0" name="Google Shape;460;p53"/>
          <p:cNvSpPr txBox="1"/>
          <p:nvPr/>
        </p:nvSpPr>
        <p:spPr>
          <a:xfrm>
            <a:off x="2753100" y="1793000"/>
            <a:ext cx="36378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Instalar </a:t>
            </a:r>
            <a:r>
              <a:rPr lang="es-419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Python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Instalar </a:t>
            </a:r>
            <a:r>
              <a:rPr lang="es-419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Visual Studio Code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Agregar la extensión de idioma en Español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Instalar la extensión de Python en VS Code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Instalar la extensión de Jupyter en VS Code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Instalar la extensión de Copilot en VS Code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5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2" name="Google Shape;462;p53" title="ChatGPT Image 27 ago 2025, 09_28_26 p.m..png"/>
          <p:cNvPicPr preferRelativeResize="0"/>
          <p:nvPr/>
        </p:nvPicPr>
        <p:blipFill rotWithShape="1">
          <a:blip r:embed="rId5">
            <a:alphaModFix/>
          </a:blip>
          <a:srcRect b="14102" l="10803" r="9350" t="13574"/>
          <a:stretch/>
        </p:blipFill>
        <p:spPr>
          <a:xfrm>
            <a:off x="7809113" y="360000"/>
            <a:ext cx="794888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54"/>
          <p:cNvSpPr txBox="1"/>
          <p:nvPr/>
        </p:nvSpPr>
        <p:spPr>
          <a:xfrm>
            <a:off x="540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Variables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9" name="Google Shape;469;p54"/>
          <p:cNvSpPr txBox="1"/>
          <p:nvPr/>
        </p:nvSpPr>
        <p:spPr>
          <a:xfrm>
            <a:off x="540875" y="1925650"/>
            <a:ext cx="40320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Contenedores que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almacenan valores reutilizables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Asignación: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variable = valor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Características: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Tipado dinámico, modificable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Verificar tipo: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type(variable)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54"/>
          <p:cNvSpPr txBox="1"/>
          <p:nvPr/>
        </p:nvSpPr>
        <p:spPr>
          <a:xfrm>
            <a:off x="4572000" y="1548550"/>
            <a:ext cx="36819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Reglas nomenclatura</a:t>
            </a:r>
            <a:endParaRPr b="1"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usar snake_case (palabras separadas por guiones bajos)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Nombres descriptivos y significativos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No empezar con números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Sensible a mayúsculas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No usar palabras reservadas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55"/>
          <p:cNvSpPr txBox="1"/>
          <p:nvPr/>
        </p:nvSpPr>
        <p:spPr>
          <a:xfrm>
            <a:off x="540000" y="360000"/>
            <a:ext cx="431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Tipos de datos básicos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7" name="Google Shape;477;p55"/>
          <p:cNvSpPr txBox="1"/>
          <p:nvPr/>
        </p:nvSpPr>
        <p:spPr>
          <a:xfrm>
            <a:off x="4572000" y="1388400"/>
            <a:ext cx="41751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Categorías que definen el tipo de información almacenada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Numérico: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int, float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Texto: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str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Booleano: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bool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(True/False)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Ausencia de valor: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None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55"/>
          <p:cNvSpPr/>
          <p:nvPr/>
        </p:nvSpPr>
        <p:spPr>
          <a:xfrm>
            <a:off x="1663800" y="3605975"/>
            <a:ext cx="5816400" cy="55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5"/>
          <p:cNvSpPr txBox="1"/>
          <p:nvPr/>
        </p:nvSpPr>
        <p:spPr>
          <a:xfrm>
            <a:off x="1745550" y="3605975"/>
            <a:ext cx="56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Python maneja </a:t>
            </a:r>
            <a:r>
              <a:rPr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tipado dinámico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lo que permite que el tipo de una variable cambie sin necesidad de declararlo previamente</a:t>
            </a:r>
            <a:endParaRPr/>
          </a:p>
        </p:txBody>
      </p:sp>
      <p:pic>
        <p:nvPicPr>
          <p:cNvPr id="480" name="Google Shape;480;p55" title="3d-comprobar-icono-incorrecto-aislado-fondo-blanco-lista-comprobacion-negativa-opcion-boton-falso-correcto-problema-marcacion-fallo-aplicacion-icono-emergencia-vector-sombra-ilustracion-renderizacion-3d.png"/>
          <p:cNvPicPr preferRelativeResize="0"/>
          <p:nvPr/>
        </p:nvPicPr>
        <p:blipFill rotWithShape="1">
          <a:blip r:embed="rId3">
            <a:alphaModFix/>
          </a:blip>
          <a:srcRect b="15706" l="29690" r="24412" t="15884"/>
          <a:stretch/>
        </p:blipFill>
        <p:spPr>
          <a:xfrm>
            <a:off x="1207525" y="1376887"/>
            <a:ext cx="1710685" cy="1700627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56"/>
          <p:cNvSpPr txBox="1"/>
          <p:nvPr/>
        </p:nvSpPr>
        <p:spPr>
          <a:xfrm>
            <a:off x="540000" y="360000"/>
            <a:ext cx="431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Conversión de tipos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7" name="Google Shape;487;p56"/>
          <p:cNvSpPr txBox="1"/>
          <p:nvPr/>
        </p:nvSpPr>
        <p:spPr>
          <a:xfrm>
            <a:off x="2556000" y="1799475"/>
            <a:ext cx="40320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Transformar datos a otro tipo para su uso en el código.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Casting explícito: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tipo_destino(valor_original)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Ejemplo: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str(3)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&gt;&gt; “3”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Redondeo: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round(número, decimales)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Ejemplo: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round(3.1416,2)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57"/>
          <p:cNvSpPr txBox="1"/>
          <p:nvPr/>
        </p:nvSpPr>
        <p:spPr>
          <a:xfrm>
            <a:off x="540000" y="360000"/>
            <a:ext cx="431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Operadores esenciales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4" name="Google Shape;494;p57"/>
          <p:cNvSpPr txBox="1"/>
          <p:nvPr/>
        </p:nvSpPr>
        <p:spPr>
          <a:xfrm>
            <a:off x="540000" y="1484100"/>
            <a:ext cx="36012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Elementos que realizan cálculos, comparaciones y evaluaciones en el código.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Aritmético: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//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**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Comparación: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==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!=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&lt;=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&gt;=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Lógicos: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Asignación compuesta: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+=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-=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*=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/=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Pertenencia: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not in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5" name="Google Shape;495;p57" title="d-representado-colorido-simbolo-calculo-matematico-basico-forma-cubo-mas-menos-multiplicac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108363"/>
            <a:ext cx="3793600" cy="292677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58"/>
          <p:cNvSpPr txBox="1"/>
          <p:nvPr/>
        </p:nvSpPr>
        <p:spPr>
          <a:xfrm>
            <a:off x="540000" y="360000"/>
            <a:ext cx="431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Texto y formato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2" name="Google Shape;502;p58"/>
          <p:cNvSpPr txBox="1"/>
          <p:nvPr/>
        </p:nvSpPr>
        <p:spPr>
          <a:xfrm>
            <a:off x="540000" y="1054488"/>
            <a:ext cx="417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Herramientas para trabajar con cadenas.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58"/>
          <p:cNvSpPr txBox="1"/>
          <p:nvPr/>
        </p:nvSpPr>
        <p:spPr>
          <a:xfrm>
            <a:off x="4572000" y="1440000"/>
            <a:ext cx="30000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Interpolación (insertar variables):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f"texto {variable}"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Caracteres especiales: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Salto de línea: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\n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Tabulación: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\t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58"/>
          <p:cNvSpPr txBox="1"/>
          <p:nvPr/>
        </p:nvSpPr>
        <p:spPr>
          <a:xfrm>
            <a:off x="540000" y="1440000"/>
            <a:ext cx="38490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Slicing (extraer fragmentos)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str[inicio:fin] 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Métodos comunes: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minúsculas: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.lower()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mayúsculas: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.upper()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eliminar espacios: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.strip()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reemplazar texto: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.replace(viejo, nuevo)</a:t>
            </a:r>
            <a:endParaRPr>
              <a:solidFill>
                <a:srgbClr val="188038"/>
              </a:solidFill>
            </a:endParaRPr>
          </a:p>
        </p:txBody>
      </p:sp>
      <p:sp>
        <p:nvSpPr>
          <p:cNvPr id="505" name="Google Shape;505;p58"/>
          <p:cNvSpPr/>
          <p:nvPr/>
        </p:nvSpPr>
        <p:spPr>
          <a:xfrm>
            <a:off x="5740861" y="3433725"/>
            <a:ext cx="2862300" cy="599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8"/>
          <p:cNvSpPr txBox="1"/>
          <p:nvPr/>
        </p:nvSpPr>
        <p:spPr>
          <a:xfrm>
            <a:off x="5797161" y="3386250"/>
            <a:ext cx="280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Extra:</a:t>
            </a:r>
            <a:endParaRPr b="1" sz="10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Los </a:t>
            </a:r>
            <a:r>
              <a:rPr lang="es-419" sz="10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comentarios</a:t>
            </a:r>
            <a:r>
              <a:rPr lang="es-419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documentan el código usando # para una línea o """ para varias líneas</a:t>
            </a:r>
            <a:endParaRPr sz="1200"/>
          </a:p>
        </p:txBody>
      </p:sp>
      <p:pic>
        <p:nvPicPr>
          <p:cNvPr id="507" name="Google Shape;507;p58" title="signo_admiración.png"/>
          <p:cNvPicPr preferRelativeResize="0"/>
          <p:nvPr/>
        </p:nvPicPr>
        <p:blipFill rotWithShape="1">
          <a:blip r:embed="rId3">
            <a:alphaModFix/>
          </a:blip>
          <a:srcRect b="9398" l="31129" r="30809" t="9015"/>
          <a:stretch/>
        </p:blipFill>
        <p:spPr>
          <a:xfrm>
            <a:off x="5518955" y="3386242"/>
            <a:ext cx="435575" cy="9337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59"/>
          <p:cNvSpPr txBox="1"/>
          <p:nvPr/>
        </p:nvSpPr>
        <p:spPr>
          <a:xfrm>
            <a:off x="3102300" y="360000"/>
            <a:ext cx="293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Entrada y salida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4" name="Google Shape;514;p59"/>
          <p:cNvSpPr txBox="1"/>
          <p:nvPr/>
        </p:nvSpPr>
        <p:spPr>
          <a:xfrm>
            <a:off x="2192400" y="1807175"/>
            <a:ext cx="4759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Interacción con el usuario para recibir datos y mostrar resultados.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Entrada (solicita datos al usuario):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input("Mensaje: ")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Salida (muestra en pantalla):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print(valor1, valor2, ...)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1E3261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1E3261"/>
                </a:solidFill>
                <a:latin typeface="Roboto"/>
                <a:ea typeface="Roboto"/>
                <a:cs typeface="Roboto"/>
                <a:sym typeface="Roboto"/>
              </a:rPr>
              <a:t>Separador: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sep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1E3261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1E3261"/>
                </a:solidFill>
                <a:latin typeface="Roboto"/>
                <a:ea typeface="Roboto"/>
                <a:cs typeface="Roboto"/>
                <a:sym typeface="Roboto"/>
              </a:rPr>
              <a:t>Final de línea: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end 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42"/>
          <p:cNvGrpSpPr/>
          <p:nvPr/>
        </p:nvGrpSpPr>
        <p:grpSpPr>
          <a:xfrm>
            <a:off x="1254275" y="1035300"/>
            <a:ext cx="2577300" cy="3072900"/>
            <a:chOff x="1177350" y="1045650"/>
            <a:chExt cx="2577300" cy="3072900"/>
          </a:xfrm>
        </p:grpSpPr>
        <p:sp>
          <p:nvSpPr>
            <p:cNvPr id="367" name="Google Shape;367;p42"/>
            <p:cNvSpPr txBox="1"/>
            <p:nvPr/>
          </p:nvSpPr>
          <p:spPr>
            <a:xfrm>
              <a:off x="1177350" y="324135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¡B</a:t>
              </a: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ienvenidos</a:t>
              </a: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!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¿Nos presentamos?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  <p:pic>
          <p:nvPicPr>
            <p:cNvPr id="368" name="Google Shape;368;p42" title="ChatGPT Image 31 jul 2025, 04_41_59 p.m..png"/>
            <p:cNvPicPr preferRelativeResize="0"/>
            <p:nvPr/>
          </p:nvPicPr>
          <p:blipFill rotWithShape="1">
            <a:blip r:embed="rId3">
              <a:alphaModFix/>
            </a:blip>
            <a:srcRect b="0" l="19903" r="21503" t="0"/>
            <a:stretch/>
          </p:blipFill>
          <p:spPr>
            <a:xfrm>
              <a:off x="1768900" y="1045650"/>
              <a:ext cx="1394199" cy="2379451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369" name="Google Shape;369;p42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recuerdan de la clase anterior?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esperan aprender?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¿Tienen alguna pregunta?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0"/>
          <p:cNvSpPr txBox="1"/>
          <p:nvPr/>
        </p:nvSpPr>
        <p:spPr>
          <a:xfrm>
            <a:off x="1096425" y="360000"/>
            <a:ext cx="693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¿Cuántos años tienes?</a:t>
            </a:r>
            <a:endParaRPr sz="1500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0" name="Google Shape;520;p60"/>
          <p:cNvSpPr txBox="1"/>
          <p:nvPr/>
        </p:nvSpPr>
        <p:spPr>
          <a:xfrm>
            <a:off x="1740037" y="1440000"/>
            <a:ext cx="6107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Crea un programa interactivo que calcule la edad basándose en el año de nacimiento.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Solicita al usuario su nombre y año de nacimiento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Calcula la edad basándose en el año actual y muestra qué tipo de dato 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Convierte la entrada del usuario para poder hacer cálculos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Determina si la persona es mayor de edad y guarda esa información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Muestra un saludo personalizado con el nombre y la edad calculada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6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2" name="Google Shape;522;p60" title="ChatGPT Image 27 ago 2025, 09_34_16 p.m..png"/>
          <p:cNvPicPr preferRelativeResize="0"/>
          <p:nvPr/>
        </p:nvPicPr>
        <p:blipFill rotWithShape="1">
          <a:blip r:embed="rId3">
            <a:alphaModFix/>
          </a:blip>
          <a:srcRect b="12318" l="7021" r="6406" t="9763"/>
          <a:stretch/>
        </p:blipFill>
        <p:spPr>
          <a:xfrm>
            <a:off x="7803065" y="360000"/>
            <a:ext cx="79998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1"/>
          <p:cNvSpPr txBox="1"/>
          <p:nvPr/>
        </p:nvSpPr>
        <p:spPr>
          <a:xfrm>
            <a:off x="540000" y="360000"/>
            <a:ext cx="431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Colecciones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9" name="Google Shape;529;p61"/>
          <p:cNvSpPr txBox="1"/>
          <p:nvPr/>
        </p:nvSpPr>
        <p:spPr>
          <a:xfrm>
            <a:off x="540000" y="1440000"/>
            <a:ext cx="4150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Estructuras que almacenan y gestionan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múltiples elementos dentro de una sola variable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Características</a:t>
            </a:r>
            <a:endParaRPr b="1"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Organizan conjuntos de información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Admiten elementos de distintos tipos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Las secuencia (listas/tuplas) se basan en índices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índice: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posición del elemento (empieza en 0)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Valor: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dato guardado en esa posición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1"/>
          <p:cNvSpPr txBox="1"/>
          <p:nvPr/>
        </p:nvSpPr>
        <p:spPr>
          <a:xfrm>
            <a:off x="4677225" y="1994516"/>
            <a:ext cx="39267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Tipos</a:t>
            </a:r>
            <a:endParaRPr b="1"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Listas (</a:t>
            </a:r>
            <a:r>
              <a:rPr b="1"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list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ordenadas y modificables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Tuplas (</a:t>
            </a:r>
            <a:r>
              <a:rPr b="1"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tuple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ordenadas e inmutables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Conjuntos (</a:t>
            </a:r>
            <a:r>
              <a:rPr b="1"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set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no ordenados, sin duplicados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Diccionarios (</a:t>
            </a:r>
            <a:r>
              <a:rPr b="1"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dict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pares clave-valor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62"/>
          <p:cNvSpPr txBox="1"/>
          <p:nvPr/>
        </p:nvSpPr>
        <p:spPr>
          <a:xfrm>
            <a:off x="54000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Colecciones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Listas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7" name="Google Shape;537;p62"/>
          <p:cNvSpPr txBox="1"/>
          <p:nvPr/>
        </p:nvSpPr>
        <p:spPr>
          <a:xfrm>
            <a:off x="540000" y="1384800"/>
            <a:ext cx="40320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Creación: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nombre_lista = [valor 1, valor 2, …]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Acceso: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nombre_lista[índice]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Modificación: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nombre_lista[índice] = nuevo_valor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Ordenada: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mantienen el orden de inserción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Usos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Guardar datos que cambian con el tiempo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Procesar elementos en un bucle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Insertar, eliminar o actualizar valores fácilmente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62"/>
          <p:cNvSpPr txBox="1"/>
          <p:nvPr/>
        </p:nvSpPr>
        <p:spPr>
          <a:xfrm>
            <a:off x="4483750" y="1384800"/>
            <a:ext cx="4032000" cy="23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Slicing (sublistas)</a:t>
            </a:r>
            <a:endParaRPr b="1"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Extrae porciones de la lista especificando rangos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Sintaxis: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nombre_lista[inicio:fin:paso]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Inicio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incluido,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fin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excluido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paso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define saltos de elementos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[::-1]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invierte la lista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[:]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copia completa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3"/>
          <p:cNvSpPr txBox="1"/>
          <p:nvPr/>
        </p:nvSpPr>
        <p:spPr>
          <a:xfrm>
            <a:off x="54000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Colecciones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Listas - métodos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aphicFrame>
        <p:nvGraphicFramePr>
          <p:cNvPr id="545" name="Google Shape;545;p63"/>
          <p:cNvGraphicFramePr/>
          <p:nvPr/>
        </p:nvGraphicFramePr>
        <p:xfrm>
          <a:off x="2760450" y="1079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{A6A268A0-1B79-410D-8CF6-78F24F4AA6B8}</a:tableStyleId>
              </a:tblPr>
              <a:tblGrid>
                <a:gridCol w="645750"/>
                <a:gridCol w="1744075"/>
                <a:gridCol w="1233250"/>
              </a:tblGrid>
              <a:tr h="3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Método</a:t>
                      </a:r>
                      <a:endParaRPr sz="7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7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Ejemplo</a:t>
                      </a:r>
                      <a:endParaRPr sz="7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append(x)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Agrega elemento al final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frutas.append("uva")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insert(i, x)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Inserta en posición específica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frutas.insert(1, "kiwi")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remove(x)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Elimina primera ocurrencia del valor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frutas.remove("pera")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sort()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Ordena la lista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frutas.sort()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Invierte el orden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frutas.reverse()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index(x)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Devuelve índice de primera ocurrencia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frutas.index("banana")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count(x)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Cuenta ocurrencias del valor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frutas.count("uva")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clear()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Elimina todos los elementos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frutas.clear()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copy()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 una copia de la lista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nueva = frutas.copy()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64"/>
          <p:cNvSpPr txBox="1"/>
          <p:nvPr/>
        </p:nvSpPr>
        <p:spPr>
          <a:xfrm>
            <a:off x="241515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Colecciones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Tuplas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2" name="Google Shape;552;p64"/>
          <p:cNvSpPr txBox="1"/>
          <p:nvPr/>
        </p:nvSpPr>
        <p:spPr>
          <a:xfrm>
            <a:off x="2556000" y="1482350"/>
            <a:ext cx="40320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Creación: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nombre_tupla = (valor 1, valor 2, …)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Acceso: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nombre_tupla[índice]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Modificación: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no se pueden cambiar (inmutables)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Ordenada: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mantienen el orden de inserción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Usos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Agrupar datos que no deben cambiar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Usar como claves en diccionarios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Representar registros fijos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65"/>
          <p:cNvSpPr txBox="1"/>
          <p:nvPr/>
        </p:nvSpPr>
        <p:spPr>
          <a:xfrm>
            <a:off x="54000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Colecciones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Sets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9" name="Google Shape;559;p65"/>
          <p:cNvSpPr txBox="1"/>
          <p:nvPr/>
        </p:nvSpPr>
        <p:spPr>
          <a:xfrm>
            <a:off x="540000" y="1440000"/>
            <a:ext cx="4032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Creación: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nombre_conjunto = {valor 1, valor 2, …}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Acceso: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no se accede por posición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Modificación: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no se cambia por índice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Ordenada: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no mantienen orden ni índices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65"/>
          <p:cNvSpPr txBox="1"/>
          <p:nvPr/>
        </p:nvSpPr>
        <p:spPr>
          <a:xfrm>
            <a:off x="4572000" y="1440000"/>
            <a:ext cx="4032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Usos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Eliminar valores repetidos automáticamente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Operaciones de conjuntos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Verificar pertenencia de manera rápida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66"/>
          <p:cNvSpPr txBox="1"/>
          <p:nvPr/>
        </p:nvSpPr>
        <p:spPr>
          <a:xfrm>
            <a:off x="54000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Colecciones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Diccionarios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7" name="Google Shape;567;p66"/>
          <p:cNvSpPr txBox="1"/>
          <p:nvPr/>
        </p:nvSpPr>
        <p:spPr>
          <a:xfrm>
            <a:off x="540000" y="1344300"/>
            <a:ext cx="40320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Estructura que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almacena datos en pares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clave–valor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donde cada clave es única y se asocia a un valor.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Creación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nombre_dict = {"clave": "valor"}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nombre_dict = {}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Acceso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nombre_dict["clave"]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nombre_dict.get("clave", valor_defecto)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66"/>
          <p:cNvSpPr txBox="1"/>
          <p:nvPr/>
        </p:nvSpPr>
        <p:spPr>
          <a:xfrm>
            <a:off x="4572000" y="1657500"/>
            <a:ext cx="40320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Modificación: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nombre_dict["clave"] = nuevo_valor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Ordenada: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mantienen el orden de inserción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Usos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Buscar valores rápidamente a partir de una clave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Representar datos estructurados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Modelar entidades con atributos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67"/>
          <p:cNvSpPr txBox="1"/>
          <p:nvPr/>
        </p:nvSpPr>
        <p:spPr>
          <a:xfrm>
            <a:off x="54000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Colecciones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Diccionarios - métodos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aphicFrame>
        <p:nvGraphicFramePr>
          <p:cNvPr id="575" name="Google Shape;575;p67"/>
          <p:cNvGraphicFramePr/>
          <p:nvPr/>
        </p:nvGraphicFramePr>
        <p:xfrm>
          <a:off x="3366825" y="66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{A6A268A0-1B79-410D-8CF6-78F24F4AA6B8}</a:tableStyleId>
              </a:tblPr>
              <a:tblGrid>
                <a:gridCol w="956825"/>
                <a:gridCol w="2679875"/>
                <a:gridCol w="1600475"/>
              </a:tblGrid>
              <a:tr h="2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Método</a:t>
                      </a:r>
                      <a:endParaRPr sz="6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6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Ejemplo</a:t>
                      </a:r>
                      <a:endParaRPr sz="6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keys()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Devuelve una vista con todas las claves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persona.keys()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values()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Devuelve una vista con todos los valores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persona.values()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items()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Devuelve pares (clave, valor) como tuplas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persona.items()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get(clave, [def])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Devuelve el valor de la clave o el valor por defecto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persona.get("edad", 0)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update(otro_dic)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Actualiza con pares de otro diccionario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persona.update({"edad": 30})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pop(clave, [def])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Elimina una clave y devuelve su valor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persona.pop("edad", None)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popitem()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Elimina y devuelve el último par clave-valor agregado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persona.popitem()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setdefault(clave, [def])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Devuelve el valor de la clave; si no existe, la crea con el valor por defecto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persona.setdefault("ciudad", "Córdoba")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clear()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Elimina todos los elementos del diccionario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persona.clear()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copy()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Devuelve una copia superficial del diccionario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6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nuevo = persona.copy()</a:t>
                      </a:r>
                      <a:endParaRPr sz="6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68"/>
          <p:cNvSpPr txBox="1"/>
          <p:nvPr/>
        </p:nvSpPr>
        <p:spPr>
          <a:xfrm>
            <a:off x="1899000" y="360000"/>
            <a:ext cx="534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Regla práctica de colecciones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82" name="Google Shape;582;p68"/>
          <p:cNvSpPr txBox="1"/>
          <p:nvPr/>
        </p:nvSpPr>
        <p:spPr>
          <a:xfrm>
            <a:off x="883800" y="1685525"/>
            <a:ext cx="32406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¿Acceder por posición?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» Lista y tupla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¿Modificar datos?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Sí » Lista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No » Tupla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¿Evitar duplicados?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» Set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¿Pares clave-valor?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» Diccionario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3" name="Google Shape;583;p68" title="representacion-3d-icono-interfaz-usuario.png"/>
          <p:cNvPicPr preferRelativeResize="0"/>
          <p:nvPr/>
        </p:nvPicPr>
        <p:blipFill rotWithShape="1">
          <a:blip r:embed="rId3">
            <a:alphaModFix/>
          </a:blip>
          <a:srcRect b="12938" l="8168" r="14185" t="14697"/>
          <a:stretch/>
        </p:blipFill>
        <p:spPr>
          <a:xfrm>
            <a:off x="5790125" y="1802400"/>
            <a:ext cx="1824675" cy="1700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/>
          <p:nvPr/>
        </p:nvSpPr>
        <p:spPr>
          <a:xfrm>
            <a:off x="1096425" y="360000"/>
            <a:ext cx="693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Lista de compras</a:t>
            </a:r>
            <a:endParaRPr sz="1500">
              <a:solidFill>
                <a:srgbClr val="FDFDFD"/>
              </a:solidFill>
              <a:highlight>
                <a:srgbClr val="1A2D9A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89" name="Google Shape;589;p69"/>
          <p:cNvSpPr txBox="1"/>
          <p:nvPr/>
        </p:nvSpPr>
        <p:spPr>
          <a:xfrm>
            <a:off x="2194550" y="1440000"/>
            <a:ext cx="5490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Crea un programa interactivo que registre productos y calcule información de la compra.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Pedir al usuario el nombre y precio de 3 productos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Guardar los datos en una estructura que permita acceder tanto al nombre como al precio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Calcular el total a pagar y determinar el producto más caro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Mostrar la lista de productos, el total y cuál fue el producto de mayor costo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6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1" name="Google Shape;591;p69" title="ChatGPT Image 27 ago 2025, 09_34_16 p.m..png"/>
          <p:cNvPicPr preferRelativeResize="0"/>
          <p:nvPr/>
        </p:nvPicPr>
        <p:blipFill rotWithShape="1">
          <a:blip r:embed="rId3">
            <a:alphaModFix/>
          </a:blip>
          <a:srcRect b="12318" l="7021" r="6406" t="9763"/>
          <a:stretch/>
        </p:blipFill>
        <p:spPr>
          <a:xfrm>
            <a:off x="7803065" y="360000"/>
            <a:ext cx="79998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/>
          <p:nvPr/>
        </p:nvSpPr>
        <p:spPr>
          <a:xfrm>
            <a:off x="540000" y="2881997"/>
            <a:ext cx="3693000" cy="105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"/>
          <p:cNvSpPr txBox="1"/>
          <p:nvPr/>
        </p:nvSpPr>
        <p:spPr>
          <a:xfrm>
            <a:off x="2436450" y="359988"/>
            <a:ext cx="4271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3000" u="none" cap="none" strike="noStrik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Contenidos</a:t>
            </a:r>
            <a:endParaRPr b="0" i="0" sz="3000" u="none" cap="none" strike="noStrik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Por temas</a:t>
            </a: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 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6" name="Google Shape;376;p43"/>
          <p:cNvSpPr txBox="1"/>
          <p:nvPr/>
        </p:nvSpPr>
        <p:spPr>
          <a:xfrm>
            <a:off x="1157700" y="20140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540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01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5189700" y="1881347"/>
            <a:ext cx="3414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Fundamentos del dato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Pensamiento computacional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4572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02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0" name="Google Shape;380;p43"/>
          <p:cNvSpPr txBox="1"/>
          <p:nvPr/>
        </p:nvSpPr>
        <p:spPr>
          <a:xfrm>
            <a:off x="5189700" y="31864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a Python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3"/>
          <p:cNvSpPr txBox="1"/>
          <p:nvPr/>
        </p:nvSpPr>
        <p:spPr>
          <a:xfrm>
            <a:off x="4572000" y="3070997"/>
            <a:ext cx="65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04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2" name="Google Shape;382;p43"/>
          <p:cNvSpPr txBox="1"/>
          <p:nvPr/>
        </p:nvSpPr>
        <p:spPr>
          <a:xfrm>
            <a:off x="1157700" y="320374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Python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3"/>
          <p:cNvSpPr txBox="1"/>
          <p:nvPr/>
        </p:nvSpPr>
        <p:spPr>
          <a:xfrm>
            <a:off x="540000" y="308824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03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/>
          <p:nvPr/>
        </p:nvSpPr>
        <p:spPr>
          <a:xfrm>
            <a:off x="5144113" y="1051800"/>
            <a:ext cx="3155100" cy="30399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70" title="GRAFIC~1.PNG"/>
          <p:cNvPicPr preferRelativeResize="0"/>
          <p:nvPr/>
        </p:nvPicPr>
        <p:blipFill rotWithShape="1">
          <a:blip r:embed="rId3">
            <a:alphaModFix/>
          </a:blip>
          <a:srcRect b="16587" l="26504" r="18185" t="10243"/>
          <a:stretch/>
        </p:blipFill>
        <p:spPr>
          <a:xfrm>
            <a:off x="4698375" y="804487"/>
            <a:ext cx="4046610" cy="35707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598" name="Google Shape;598;p70"/>
          <p:cNvGrpSpPr/>
          <p:nvPr/>
        </p:nvGrpSpPr>
        <p:grpSpPr>
          <a:xfrm>
            <a:off x="511013" y="1273731"/>
            <a:ext cx="4158300" cy="2632206"/>
            <a:chOff x="540000" y="1570044"/>
            <a:chExt cx="4158300" cy="2632206"/>
          </a:xfrm>
        </p:grpSpPr>
        <p:sp>
          <p:nvSpPr>
            <p:cNvPr id="599" name="Google Shape;599;p70"/>
            <p:cNvSpPr txBox="1"/>
            <p:nvPr/>
          </p:nvSpPr>
          <p:spPr>
            <a:xfrm>
              <a:off x="540000" y="1570044"/>
              <a:ext cx="3624600" cy="14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s-419" sz="6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Proyecto</a:t>
              </a:r>
              <a:endParaRPr b="0" i="0" sz="6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highlight>
                    <a:srgbClr val="0C279F"/>
                  </a:highlight>
                  <a:latin typeface="Viga"/>
                  <a:ea typeface="Viga"/>
                  <a:cs typeface="Viga"/>
                  <a:sym typeface="Viga"/>
                </a:rPr>
                <a:t>Tienda Aurelion</a:t>
              </a:r>
              <a:endParaRPr sz="3000">
                <a:solidFill>
                  <a:srgbClr val="FFFFFF"/>
                </a:solidFill>
                <a:highlight>
                  <a:srgbClr val="0C279F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600" name="Google Shape;600;p70"/>
            <p:cNvSpPr txBox="1"/>
            <p:nvPr/>
          </p:nvSpPr>
          <p:spPr>
            <a:xfrm>
              <a:off x="540000" y="3001650"/>
              <a:ext cx="4158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90500" lvl="0" marL="2286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Documentación:</a:t>
              </a:r>
              <a:r>
                <a:rPr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notebook Markdown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Desarrollo técnico:</a:t>
              </a:r>
              <a:r>
                <a:rPr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programa Python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Visualización de datos:</a:t>
              </a:r>
              <a:r>
                <a:rPr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dashboard en Power BI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Presentación oral:</a:t>
              </a:r>
              <a:r>
                <a:rPr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problema, solución y hallazgos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1"/>
          <p:cNvSpPr txBox="1"/>
          <p:nvPr/>
        </p:nvSpPr>
        <p:spPr>
          <a:xfrm>
            <a:off x="-5266906" y="311100"/>
            <a:ext cx="1168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71"/>
          <p:cNvSpPr txBox="1"/>
          <p:nvPr/>
        </p:nvSpPr>
        <p:spPr>
          <a:xfrm>
            <a:off x="1106550" y="360000"/>
            <a:ext cx="6930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Actividades iniciales</a:t>
            </a:r>
            <a:endParaRPr sz="30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1A2D9A"/>
                </a:highlight>
                <a:latin typeface="Viga"/>
                <a:ea typeface="Viga"/>
                <a:cs typeface="Viga"/>
                <a:sym typeface="Viga"/>
              </a:rPr>
              <a:t>Trabajo en equipo</a:t>
            </a:r>
            <a:endParaRPr sz="1500">
              <a:solidFill>
                <a:srgbClr val="FDFDFD"/>
              </a:solidFill>
              <a:highlight>
                <a:srgbClr val="1A2D9A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07" name="Google Shape;607;p71"/>
          <p:cNvSpPr txBox="1"/>
          <p:nvPr/>
        </p:nvSpPr>
        <p:spPr>
          <a:xfrm>
            <a:off x="4232600" y="1475950"/>
            <a:ext cx="46263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Crea una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carpeta en tu PC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“Tu nombre - Proyecto Aurelion”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Conecta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dicha carpeta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 VS Code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Dentro, crea el archivo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Documentación.md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Completa el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tema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problema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solución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Describe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estructura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tipos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escala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 la BD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Para el programa en Python que consultará la documentación: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Define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información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pasos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pseudocódigo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8" name="Google Shape;608;p71" title="ChatGPT Image 2 ago 2025, 01_08_31 a.m..png"/>
          <p:cNvPicPr preferRelativeResize="0"/>
          <p:nvPr/>
        </p:nvPicPr>
        <p:blipFill rotWithShape="1">
          <a:blip r:embed="rId3">
            <a:alphaModFix/>
          </a:blip>
          <a:srcRect b="2561" l="0" r="0" t="11194"/>
          <a:stretch/>
        </p:blipFill>
        <p:spPr>
          <a:xfrm>
            <a:off x="1259675" y="1795875"/>
            <a:ext cx="2440901" cy="21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2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fue lo más útil de la clase?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parte te costó más?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te gustaría repasar o reforzar?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4" name="Google Shape;614;p72"/>
          <p:cNvGrpSpPr/>
          <p:nvPr/>
        </p:nvGrpSpPr>
        <p:grpSpPr>
          <a:xfrm>
            <a:off x="1254275" y="1427787"/>
            <a:ext cx="2577300" cy="2287925"/>
            <a:chOff x="1254275" y="1820275"/>
            <a:chExt cx="2577300" cy="2287925"/>
          </a:xfrm>
        </p:grpSpPr>
        <p:pic>
          <p:nvPicPr>
            <p:cNvPr id="615" name="Google Shape;615;p72" title="ChatGPT Image 1 ago 2025, 10_45_33 a.m..png"/>
            <p:cNvPicPr preferRelativeResize="0"/>
            <p:nvPr/>
          </p:nvPicPr>
          <p:blipFill rotWithShape="1">
            <a:blip r:embed="rId3">
              <a:alphaModFix/>
            </a:blip>
            <a:srcRect b="7794" l="23470" r="20818" t="11936"/>
            <a:stretch/>
          </p:blipFill>
          <p:spPr>
            <a:xfrm>
              <a:off x="2038151" y="1820275"/>
              <a:ext cx="1009549" cy="145452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  <p:sp>
          <p:nvSpPr>
            <p:cNvPr id="616" name="Google Shape;616;p72"/>
            <p:cNvSpPr txBox="1"/>
            <p:nvPr/>
          </p:nvSpPr>
          <p:spPr>
            <a:xfrm>
              <a:off x="1254275" y="323100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Retro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00EBB5"/>
                  </a:highlight>
                  <a:latin typeface="Viga"/>
                  <a:ea typeface="Viga"/>
                  <a:cs typeface="Viga"/>
                  <a:sym typeface="Viga"/>
                </a:rPr>
                <a:t>¿Cómo nos vamos?</a:t>
              </a:r>
              <a:endParaRPr sz="1500">
                <a:solidFill>
                  <a:srgbClr val="FFFFFF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/>
        </p:nvSpPr>
        <p:spPr>
          <a:xfrm>
            <a:off x="4572000" y="2004750"/>
            <a:ext cx="4032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Preparación del entorno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Variables, tipos de datos y operadores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Colecciones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9" name="Google Shape;389;p44"/>
          <p:cNvGrpSpPr/>
          <p:nvPr/>
        </p:nvGrpSpPr>
        <p:grpSpPr>
          <a:xfrm>
            <a:off x="540000" y="1280500"/>
            <a:ext cx="4032000" cy="2582501"/>
            <a:chOff x="540000" y="1440000"/>
            <a:chExt cx="4032000" cy="2582501"/>
          </a:xfrm>
        </p:grpSpPr>
        <p:sp>
          <p:nvSpPr>
            <p:cNvPr id="390" name="Google Shape;390;p44"/>
            <p:cNvSpPr txBox="1"/>
            <p:nvPr/>
          </p:nvSpPr>
          <p:spPr>
            <a:xfrm>
              <a:off x="540000" y="1440000"/>
              <a:ext cx="4032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Objetivos de la clase</a:t>
              </a:r>
              <a:endParaRPr i="0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391" name="Google Shape;391;p44" title="ChatGPT Image 1 ago 2025, 01_12_31 p.m..png"/>
            <p:cNvPicPr preferRelativeResize="0"/>
            <p:nvPr/>
          </p:nvPicPr>
          <p:blipFill rotWithShape="1">
            <a:blip r:embed="rId3">
              <a:alphaModFix/>
            </a:blip>
            <a:srcRect b="16342" l="13566" r="13178" t="24660"/>
            <a:stretch/>
          </p:blipFill>
          <p:spPr>
            <a:xfrm>
              <a:off x="1735625" y="2040300"/>
              <a:ext cx="1640750" cy="1982200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/>
        </p:nvSpPr>
        <p:spPr>
          <a:xfrm>
            <a:off x="1401750" y="2179200"/>
            <a:ext cx="6340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Introducción a la IA y los datos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Introducción a Python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/>
          <p:nvPr/>
        </p:nvSpPr>
        <p:spPr>
          <a:xfrm>
            <a:off x="540000" y="360000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Plataforma Skill Build: Python</a:t>
            </a:r>
            <a:endParaRPr b="0" i="0" sz="21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02" name="Google Shape;4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425" y="1603237"/>
            <a:ext cx="4069150" cy="21975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809250" y="360000"/>
            <a:ext cx="7525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¿Qué es VS Code?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9" name="Google Shape;409;p47"/>
          <p:cNvSpPr txBox="1"/>
          <p:nvPr/>
        </p:nvSpPr>
        <p:spPr>
          <a:xfrm>
            <a:off x="613256" y="1802750"/>
            <a:ext cx="37758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Editor de código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ligero y extensible.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Multiplataforma: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Windows, macOS, Linux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Extensiones: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Python, Jupyter, Copilot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Integrado: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terminal, depuración, intelliSense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p47" title="ChatGPT Image 18 ago 2025, 03_45_35 p.m..png"/>
          <p:cNvPicPr preferRelativeResize="0"/>
          <p:nvPr/>
        </p:nvPicPr>
        <p:blipFill rotWithShape="1">
          <a:blip r:embed="rId3">
            <a:alphaModFix/>
          </a:blip>
          <a:srcRect b="10716" l="-9502" r="10931" t="7417"/>
          <a:stretch/>
        </p:blipFill>
        <p:spPr>
          <a:xfrm>
            <a:off x="5135075" y="1383074"/>
            <a:ext cx="2767468" cy="25169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2556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Preparar entorno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17" name="Google Shape;417;p48"/>
          <p:cNvSpPr txBox="1"/>
          <p:nvPr/>
        </p:nvSpPr>
        <p:spPr>
          <a:xfrm>
            <a:off x="540000" y="1440000"/>
            <a:ext cx="40320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Requisitos previos</a:t>
            </a:r>
            <a:endParaRPr b="1"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Descargar e instalar </a:t>
            </a:r>
            <a:r>
              <a:rPr lang="es-419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VS Code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Descargar e instalar </a:t>
            </a:r>
            <a:r>
              <a:rPr lang="es-419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Python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Configuración en VS Code</a:t>
            </a:r>
            <a:endParaRPr b="1"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Instalar las extensiones del Paquete de Español, Python, Jupyter y Github Copilot desde el Marketplace.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48"/>
          <p:cNvSpPr/>
          <p:nvPr/>
        </p:nvSpPr>
        <p:spPr>
          <a:xfrm>
            <a:off x="5740861" y="3433725"/>
            <a:ext cx="2862300" cy="599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8"/>
          <p:cNvSpPr txBox="1"/>
          <p:nvPr/>
        </p:nvSpPr>
        <p:spPr>
          <a:xfrm>
            <a:off x="5797161" y="3386250"/>
            <a:ext cx="280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Extra:</a:t>
            </a:r>
            <a:endParaRPr b="1" sz="10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Permite añadir carpetas y documentos al </a:t>
            </a:r>
            <a:r>
              <a:rPr lang="es-419" sz="10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Explorador</a:t>
            </a:r>
            <a:r>
              <a:rPr lang="es-419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del proyecto.</a:t>
            </a:r>
            <a:endParaRPr sz="1200"/>
          </a:p>
        </p:txBody>
      </p:sp>
      <p:pic>
        <p:nvPicPr>
          <p:cNvPr id="420" name="Google Shape;420;p48" title="signo_admiración.png"/>
          <p:cNvPicPr preferRelativeResize="0"/>
          <p:nvPr/>
        </p:nvPicPr>
        <p:blipFill rotWithShape="1">
          <a:blip r:embed="rId5">
            <a:alphaModFix/>
          </a:blip>
          <a:srcRect b="9398" l="31129" r="30809" t="9015"/>
          <a:stretch/>
        </p:blipFill>
        <p:spPr>
          <a:xfrm>
            <a:off x="5518955" y="3386242"/>
            <a:ext cx="435575" cy="9337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49"/>
          <p:cNvSpPr txBox="1"/>
          <p:nvPr/>
        </p:nvSpPr>
        <p:spPr>
          <a:xfrm>
            <a:off x="2556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¿Qué es Python?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4645500" y="1866800"/>
            <a:ext cx="39585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Lenguaje de programación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(.py) flexible y fácil de leer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Destaca por su sintaxis clara, gran ecosistema y comunidad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 utiliza en automatización, desarrollo web, análisis de datos e inteligencia artificial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49" title="ChatGPT Image 18 ago 2025, 04_29_00 p.m..png"/>
          <p:cNvPicPr preferRelativeResize="0"/>
          <p:nvPr/>
        </p:nvPicPr>
        <p:blipFill rotWithShape="1">
          <a:blip r:embed="rId3">
            <a:alphaModFix/>
          </a:blip>
          <a:srcRect b="10283" l="5832" r="5929" t="5633"/>
          <a:stretch/>
        </p:blipFill>
        <p:spPr>
          <a:xfrm>
            <a:off x="1344125" y="1598838"/>
            <a:ext cx="2188201" cy="20854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